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0"/>
  </p:notesMasterIdLst>
  <p:sldIdLst>
    <p:sldId id="404" r:id="rId2"/>
    <p:sldId id="257" r:id="rId3"/>
    <p:sldId id="522" r:id="rId4"/>
    <p:sldId id="526" r:id="rId5"/>
    <p:sldId id="556" r:id="rId6"/>
    <p:sldId id="523" r:id="rId7"/>
    <p:sldId id="258" r:id="rId8"/>
    <p:sldId id="559" r:id="rId9"/>
    <p:sldId id="261" r:id="rId10"/>
    <p:sldId id="262" r:id="rId11"/>
    <p:sldId id="263" r:id="rId12"/>
    <p:sldId id="524" r:id="rId13"/>
    <p:sldId id="544" r:id="rId14"/>
    <p:sldId id="545" r:id="rId15"/>
    <p:sldId id="268" r:id="rId16"/>
    <p:sldId id="266" r:id="rId17"/>
    <p:sldId id="265" r:id="rId18"/>
    <p:sldId id="270" r:id="rId19"/>
    <p:sldId id="271" r:id="rId20"/>
    <p:sldId id="267" r:id="rId21"/>
    <p:sldId id="529" r:id="rId22"/>
    <p:sldId id="284" r:id="rId23"/>
    <p:sldId id="525" r:id="rId24"/>
    <p:sldId id="554" r:id="rId25"/>
    <p:sldId id="528" r:id="rId26"/>
    <p:sldId id="274" r:id="rId27"/>
    <p:sldId id="283" r:id="rId28"/>
    <p:sldId id="560" r:id="rId29"/>
    <p:sldId id="288" r:id="rId30"/>
    <p:sldId id="547" r:id="rId31"/>
    <p:sldId id="557" r:id="rId32"/>
    <p:sldId id="537" r:id="rId33"/>
    <p:sldId id="548" r:id="rId34"/>
    <p:sldId id="290" r:id="rId35"/>
    <p:sldId id="289" r:id="rId36"/>
    <p:sldId id="279" r:id="rId37"/>
    <p:sldId id="278" r:id="rId38"/>
    <p:sldId id="269" r:id="rId39"/>
    <p:sldId id="534" r:id="rId40"/>
    <p:sldId id="280" r:id="rId41"/>
    <p:sldId id="538" r:id="rId42"/>
    <p:sldId id="539" r:id="rId43"/>
    <p:sldId id="286" r:id="rId44"/>
    <p:sldId id="541" r:id="rId45"/>
    <p:sldId id="542" r:id="rId46"/>
    <p:sldId id="307" r:id="rId47"/>
    <p:sldId id="549" r:id="rId48"/>
    <p:sldId id="543" r:id="rId49"/>
    <p:sldId id="558" r:id="rId50"/>
    <p:sldId id="550" r:id="rId51"/>
    <p:sldId id="294" r:id="rId52"/>
    <p:sldId id="551" r:id="rId53"/>
    <p:sldId id="295" r:id="rId54"/>
    <p:sldId id="296" r:id="rId55"/>
    <p:sldId id="552" r:id="rId56"/>
    <p:sldId id="285" r:id="rId57"/>
    <p:sldId id="308" r:id="rId58"/>
    <p:sldId id="309" r:id="rId59"/>
  </p:sldIdLst>
  <p:sldSz cx="12192000" cy="6858000"/>
  <p:notesSz cx="6858000" cy="9144000"/>
  <p:embeddedFontLst>
    <p:embeddedFont>
      <p:font typeface="Helvetica" panose="020B0604020202020204" pitchFamily="34" charset="0"/>
      <p:regular r:id="rId61"/>
      <p:bold r:id="rId62"/>
      <p:italic r:id="rId63"/>
      <p:boldItalic r:id="rId64"/>
    </p:embeddedFont>
    <p:embeddedFont>
      <p:font typeface="Verdana" panose="020B0604030504040204" pitchFamily="34"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526"/>
            <p14:sldId id="556"/>
            <p14:sldId id="523"/>
            <p14:sldId id="258"/>
          </p14:sldIdLst>
        </p14:section>
        <p14:section name="13.1 - CI" id="{567E1593-5186-4A90-8A5C-7D1FF40B5BA5}">
          <p14:sldIdLst>
            <p14:sldId id="559"/>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Lst>
        </p14:section>
        <p14:section name="13.2 - CD" id="{21F47AD4-24F9-413F-8A46-0B47C7F71A17}">
          <p14:sldIdLst>
            <p14:sldId id="560"/>
            <p14:sldId id="288"/>
            <p14:sldId id="547"/>
            <p14:sldId id="557"/>
            <p14:sldId id="537"/>
            <p14:sldId id="548"/>
            <p14:sldId id="290"/>
            <p14:sldId id="289"/>
            <p14:sldId id="279"/>
            <p14:sldId id="278"/>
            <p14:sldId id="269"/>
            <p14:sldId id="534"/>
            <p14:sldId id="280"/>
            <p14:sldId id="538"/>
            <p14:sldId id="539"/>
            <p14:sldId id="286"/>
            <p14:sldId id="541"/>
            <p14:sldId id="542"/>
            <p14:sldId id="307"/>
            <p14:sldId id="549"/>
            <p14:sldId id="543"/>
            <p14:sldId id="558"/>
            <p14:sldId id="550"/>
            <p14:sldId id="294"/>
            <p14:sldId id="551"/>
            <p14:sldId id="295"/>
            <p14:sldId id="296"/>
            <p14:sldId id="552"/>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1" autoAdjust="0"/>
    <p:restoredTop sz="70059" autoAdjust="0"/>
  </p:normalViewPr>
  <p:slideViewPr>
    <p:cSldViewPr snapToGrid="0">
      <p:cViewPr varScale="1">
        <p:scale>
          <a:sx n="52" d="100"/>
          <a:sy n="52" d="100"/>
        </p:scale>
        <p:origin x="912" y="36"/>
      </p:cViewPr>
      <p:guideLst/>
    </p:cSldViewPr>
  </p:slideViewPr>
  <p:notesTextViewPr>
    <p:cViewPr>
      <p:scale>
        <a:sx n="75" d="100"/>
        <a:sy n="7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There are dragons in “transitive dependencies” but that is the subject for another lecture that we would probably need to call “dependency hell”</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datadoghq.com/blog/gke-dashboards-integration-improve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Bhutta, Joydeep Mitra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119479" y="1546085"/>
            <a:ext cx="4788782" cy="438971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4908261" y="3174148"/>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Understand how continuous delivery can work with or without TDD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xfrm>
            <a:off x="838200" y="1500159"/>
            <a:ext cx="10515600" cy="5085991"/>
          </a:xfrm>
          <a:prstGeom prst="rect">
            <a:avLst/>
          </a:prstGeom>
        </p:spPr>
        <p:txBody>
          <a:bodyPr>
            <a:normAutofit fontScale="92500"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a:p>
            <a:endParaRPr lang="en-US" sz="2700" dirty="0"/>
          </a:p>
          <a:p>
            <a:r>
              <a:rPr lang="en-US" sz="2800" dirty="0"/>
              <a:t>In most modern languages, the build system itself also serves as the dependency manager </a:t>
            </a:r>
            <a:endParaRPr lang="en-US" sz="27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F2BC-6465-C3E1-BDB6-0562BC947499}"/>
              </a:ext>
            </a:extLst>
          </p:cNvPr>
          <p:cNvSpPr>
            <a:spLocks noGrp="1"/>
          </p:cNvSpPr>
          <p:nvPr>
            <p:ph type="title"/>
          </p:nvPr>
        </p:nvSpPr>
        <p:spPr/>
        <p:txBody>
          <a:bodyPr/>
          <a:lstStyle/>
          <a:p>
            <a:r>
              <a:rPr lang="en-US" dirty="0"/>
              <a:t>13.2 Continuous Delivery</a:t>
            </a:r>
          </a:p>
        </p:txBody>
      </p:sp>
      <p:sp>
        <p:nvSpPr>
          <p:cNvPr id="3" name="Content Placeholder 2">
            <a:extLst>
              <a:ext uri="{FF2B5EF4-FFF2-40B4-BE49-F238E27FC236}">
                <a16:creationId xmlns:a16="http://schemas.microsoft.com/office/drawing/2014/main" id="{E9888232-CCC0-4DC3-780C-4B52FC3EADD7}"/>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E4B1831D-8194-B9C0-6D6F-AB0B87897212}"/>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399672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1042945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5463746"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r>
              <a:rPr lang="en-US" sz="2200" dirty="0"/>
              <a:t>: external vs internal</a:t>
            </a:r>
          </a:p>
          <a:p>
            <a:pPr lvl="1">
              <a:buFont typeface="Arial" panose="020B0604020202020204" pitchFamily="34" charset="0"/>
              <a:buChar char="•"/>
            </a:pPr>
            <a:r>
              <a:rPr lang="en-US" sz="2200" dirty="0"/>
              <a:t>A/B testing: version A vs version B</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a:xfrm>
            <a:off x="838199" y="1500160"/>
            <a:ext cx="9034849" cy="4351338"/>
          </a:xfrm>
        </p:spPr>
        <p:txBody>
          <a:bodyPr>
            <a:normAutofit lnSpcReduction="10000"/>
          </a:bodyPr>
          <a:lstStyle/>
          <a:p>
            <a:r>
              <a:rPr lang="en-US" dirty="0"/>
              <a:t>Consider both direct (e.g. business) metrics, and indirect (e.g. system) metrics</a:t>
            </a:r>
          </a:p>
          <a:p>
            <a:pPr lvl="1"/>
            <a:r>
              <a:rPr lang="en-US" dirty="0"/>
              <a:t>Hardware</a:t>
            </a:r>
          </a:p>
          <a:p>
            <a:pPr lvl="1"/>
            <a:r>
              <a:rPr lang="en-US" dirty="0"/>
              <a:t>Voltages, temperatures, fan speeds, component health</a:t>
            </a:r>
          </a:p>
          <a:p>
            <a:pPr lvl="1"/>
            <a:r>
              <a:rPr lang="en-US" dirty="0"/>
              <a:t>OS</a:t>
            </a:r>
          </a:p>
          <a:p>
            <a:pPr lvl="1"/>
            <a:r>
              <a:rPr lang="en-US" dirty="0"/>
              <a:t>Memory usage, swap usage, disk space, CPU load</a:t>
            </a:r>
          </a:p>
          <a:p>
            <a:pPr lvl="1"/>
            <a:r>
              <a:rPr lang="en-US" dirty="0"/>
              <a:t>Middleware</a:t>
            </a:r>
          </a:p>
          <a:p>
            <a:pPr lvl="1"/>
            <a:r>
              <a:rPr lang="en-US" dirty="0"/>
              <a:t>Memory, thread/</a:t>
            </a:r>
            <a:r>
              <a:rPr lang="en-US" dirty="0" err="1"/>
              <a:t>db</a:t>
            </a:r>
            <a:r>
              <a:rPr lang="en-US" dirty="0"/>
              <a:t> connection pools, connections, response time</a:t>
            </a:r>
          </a:p>
          <a:p>
            <a:pPr lvl="1"/>
            <a:r>
              <a:rPr lang="en-US" dirty="0"/>
              <a:t>Applications</a:t>
            </a:r>
          </a:p>
          <a:p>
            <a:pPr lvl="1"/>
            <a:r>
              <a:rPr lang="en-US" dirty="0"/>
              <a:t>Business transactions, conversion rate, status of 3rd party components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Continuous Delivery works with or without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lnSpcReduction="10000"/>
          </a:bodyPr>
          <a:lstStyle/>
          <a:p>
            <a:r>
              <a:rPr lang="en-US" dirty="0"/>
              <a:t>Test driven development (“Test first”)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pPr lvl="1"/>
            <a:r>
              <a:rPr lang="en-US" dirty="0"/>
              <a:t>Test suites can become larger and larger</a:t>
            </a:r>
          </a:p>
          <a:p>
            <a:r>
              <a:rPr lang="en-US" dirty="0"/>
              <a:t>Continuous delivery work with smaller test suites</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7290485" y="1928442"/>
            <a:ext cx="4474215" cy="21863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50</a:t>
            </a:fld>
            <a:endParaRPr lang="en-US"/>
          </a:p>
        </p:txBody>
      </p:sp>
    </p:spTree>
    <p:extLst>
      <p:ext uri="{BB962C8B-B14F-4D97-AF65-F5344CB8AC3E}">
        <p14:creationId xmlns:p14="http://schemas.microsoft.com/office/powerpoint/2010/main" val="386301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r>
              <a:rPr lang="en-US" sz="2700" dirty="0"/>
              <a:t>Understand how continuous delivery can work with or without TDD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81EA0B-0414-B03D-23DC-5589621D4960}"/>
              </a:ext>
            </a:extLst>
          </p:cNvPr>
          <p:cNvSpPr>
            <a:spLocks noGrp="1"/>
          </p:cNvSpPr>
          <p:nvPr>
            <p:ph type="title"/>
          </p:nvPr>
        </p:nvSpPr>
        <p:spPr/>
        <p:txBody>
          <a:bodyPr/>
          <a:lstStyle/>
          <a:p>
            <a:r>
              <a:rPr lang="en-US" dirty="0"/>
              <a:t>13.1: Continuous Integration</a:t>
            </a:r>
          </a:p>
        </p:txBody>
      </p:sp>
      <p:sp>
        <p:nvSpPr>
          <p:cNvPr id="4" name="Slide Number Placeholder 3">
            <a:extLst>
              <a:ext uri="{FF2B5EF4-FFF2-40B4-BE49-F238E27FC236}">
                <a16:creationId xmlns:a16="http://schemas.microsoft.com/office/drawing/2014/main" id="{0BDC2020-41E4-3327-0233-63411976897F}"/>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2919999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13118</TotalTime>
  <Words>11422</Words>
  <Application>Microsoft Office PowerPoint</Application>
  <PresentationFormat>Widescreen</PresentationFormat>
  <Paragraphs>683</Paragraphs>
  <Slides>58</Slides>
  <Notes>49</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Aptos</vt:lpstr>
      <vt:lpstr>Verdana</vt:lpstr>
      <vt:lpstr>Wingdings</vt:lpstr>
      <vt:lpstr>Arial</vt:lpstr>
      <vt:lpstr>Helvetica</vt:lpstr>
      <vt:lpstr>Calibri</vt:lpstr>
      <vt:lpstr>CS 4530 Theme</vt:lpstr>
      <vt:lpstr>CS 4530: Fundamentals of Software Engineering Module 13: Continuous Development</vt:lpstr>
      <vt:lpstr>Learning objectives for this lesson</vt:lpstr>
      <vt:lpstr>Review: The Agile Model Reduces Risk by Embracing Change (~2000)</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13.1: Continuous Integration</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13.2 Continuous Delivery</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Monitoring Services Can Take Automated Actions</vt:lpstr>
      <vt:lpstr>From Monitoring to Observability</vt:lpstr>
      <vt:lpstr>New Tools allow Observability inside of Apps, Too</vt:lpstr>
      <vt:lpstr>Beware of Metrics</vt:lpstr>
      <vt:lpstr>How should we allocate our testing resources?</vt:lpstr>
      <vt:lpstr>Continuous Delivery works with or without  TDD</vt:lpstr>
      <vt:lpstr>CI at scale: Google Test Automation Platform -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What not to do: Failed Deployment at Knight Capital</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161</cp:revision>
  <dcterms:created xsi:type="dcterms:W3CDTF">2021-01-07T15:19:22Z</dcterms:created>
  <dcterms:modified xsi:type="dcterms:W3CDTF">2025-10-12T12:58:17Z</dcterms:modified>
</cp:coreProperties>
</file>